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39"/>
    <p:restoredTop sz="77168"/>
  </p:normalViewPr>
  <p:slideViewPr>
    <p:cSldViewPr snapToGrid="0" snapToObjects="1">
      <p:cViewPr>
        <p:scale>
          <a:sx n="77" d="100"/>
          <a:sy n="77" d="100"/>
        </p:scale>
        <p:origin x="504" y="624"/>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27/03/2017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 online payment </a:t>
            </a:r>
            <a:r>
              <a:rPr lang="en-GB" baseline="0" smtClean="0"/>
              <a:t>without involving a smart contract. </a:t>
            </a:r>
            <a:endParaRPr lang="en-GB" baseline="0" dirty="0" smtClean="0"/>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endParaRPr lang="en-GB" dirty="0" smtClean="0"/>
          </a:p>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Alice got an idea! She could use a smart contract to make the process faster and better.</a:t>
            </a:r>
          </a:p>
          <a:p>
            <a:pPr marL="457200" lvl="1" indent="0">
              <a:buNone/>
            </a:pPr>
            <a:endParaRPr lang="en-GB" baseline="0" smtClean="0"/>
          </a:p>
          <a:p>
            <a:pPr marL="457200" lvl="1" indent="0">
              <a:buNone/>
            </a:pPr>
            <a:r>
              <a:rPr lang="en-GB" baseline="0" smtClean="0"/>
              <a:t>Let’s suppose that </a:t>
            </a:r>
            <a:r>
              <a:rPr lang="en-GB" baseline="0" err="1" smtClean="0"/>
              <a:t>Ebay</a:t>
            </a:r>
            <a:r>
              <a:rPr lang="en-GB" baseline="0" smtClean="0"/>
              <a:t> works together with a company which provides some services for Smart Contracts (e.g. </a:t>
            </a:r>
            <a:r>
              <a:rPr lang="en-GB" baseline="0" err="1" smtClean="0"/>
              <a:t>Ethereum</a:t>
            </a:r>
            <a:r>
              <a:rPr lang="en-GB" baseline="0" smtClean="0"/>
              <a:t>). </a:t>
            </a:r>
          </a:p>
          <a:p>
            <a:pPr marL="457200" lvl="1" indent="0">
              <a:buNone/>
            </a:pPr>
            <a:r>
              <a:rPr lang="en-GB" baseline="0" smtClean="0"/>
              <a:t>Alice wants to try this new service and stipulates a new SM with </a:t>
            </a:r>
            <a:r>
              <a:rPr lang="en-GB" baseline="0" err="1" smtClean="0"/>
              <a:t>Ebay</a:t>
            </a:r>
            <a:r>
              <a:rPr lang="en-GB" baseline="0" smtClean="0"/>
              <a:t>. </a:t>
            </a:r>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noticed</a:t>
            </a:r>
            <a:r>
              <a:rPr lang="de-CH" baseline="0" dirty="0" smtClean="0"/>
              <a:t> (NOTISD)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contract is written in Solidity language, </a:t>
            </a:r>
            <a:endParaRPr lang="en-GB" baseline="0" dirty="0" smtClean="0"/>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or if some ether (</a:t>
            </a:r>
            <a:r>
              <a:rPr lang="en-GB" baseline="0" dirty="0" err="1" smtClean="0"/>
              <a:t>cryptovalue</a:t>
            </a:r>
            <a:r>
              <a:rPr lang="en-GB" baseline="0" dirty="0" smtClean="0"/>
              <a:t> used on the </a:t>
            </a:r>
            <a:r>
              <a:rPr lang="en-GB" baseline="0" dirty="0" err="1" smtClean="0"/>
              <a:t>Etheruem</a:t>
            </a:r>
            <a:r>
              <a:rPr lang="en-GB" baseline="0" dirty="0" smtClean="0"/>
              <a:t> platform, analogous as Bitcoins) is attached to the invocation and transferred to the contract </a:t>
            </a:r>
            <a:r>
              <a:rPr lang="en-GB" i="1" baseline="0" dirty="0" smtClean="0"/>
              <a:t>(se </a:t>
            </a:r>
            <a:r>
              <a:rPr lang="en-GB" i="1" baseline="0" dirty="0" err="1" smtClean="0"/>
              <a:t>vuoi</a:t>
            </a:r>
            <a:r>
              <a:rPr lang="en-GB" i="1" baseline="0" dirty="0" smtClean="0"/>
              <a:t> </a:t>
            </a:r>
            <a:r>
              <a:rPr lang="en-GB" i="1" baseline="0" dirty="0" err="1" smtClean="0"/>
              <a:t>trasferire</a:t>
            </a:r>
            <a:r>
              <a:rPr lang="en-GB" i="1" baseline="0" dirty="0" smtClean="0"/>
              <a:t> </a:t>
            </a:r>
            <a:r>
              <a:rPr lang="en-GB" i="1" baseline="0" dirty="0" err="1" smtClean="0"/>
              <a:t>degli</a:t>
            </a:r>
            <a:r>
              <a:rPr lang="en-GB" i="1" baseline="0" dirty="0" smtClean="0"/>
              <a:t> ether a </a:t>
            </a:r>
            <a:r>
              <a:rPr lang="en-GB" i="1" baseline="0" dirty="0" err="1" smtClean="0"/>
              <a:t>te</a:t>
            </a:r>
            <a:r>
              <a:rPr lang="en-GB" i="1" baseline="0" dirty="0" smtClean="0"/>
              <a:t> </a:t>
            </a:r>
            <a:r>
              <a:rPr lang="en-GB" i="1" baseline="0" dirty="0" err="1" smtClean="0"/>
              <a:t>stesso</a:t>
            </a:r>
            <a:r>
              <a:rPr lang="en-GB" i="1" baseline="0" dirty="0" smtClean="0"/>
              <a:t> </a:t>
            </a:r>
            <a:r>
              <a:rPr lang="en-GB" i="1" baseline="0" dirty="0" err="1" smtClean="0"/>
              <a:t>mentre</a:t>
            </a:r>
            <a:r>
              <a:rPr lang="en-GB" i="1" baseline="0" dirty="0" smtClean="0"/>
              <a:t> </a:t>
            </a:r>
            <a:r>
              <a:rPr lang="en-GB" i="1" baseline="0" dirty="0" err="1" smtClean="0"/>
              <a:t>evochi</a:t>
            </a:r>
            <a:r>
              <a:rPr lang="en-GB" i="1" baseline="0" dirty="0" smtClean="0"/>
              <a:t> </a:t>
            </a:r>
            <a:r>
              <a:rPr lang="en-GB" i="1" baseline="0" dirty="0" err="1" smtClean="0"/>
              <a:t>questa</a:t>
            </a:r>
            <a:r>
              <a:rPr lang="en-GB" i="1" baseline="0" dirty="0" smtClean="0"/>
              <a:t> </a:t>
            </a:r>
            <a:r>
              <a:rPr lang="en-GB" i="1" baseline="0" dirty="0" err="1" smtClean="0"/>
              <a:t>funzione</a:t>
            </a:r>
            <a:r>
              <a:rPr lang="en-GB" i="1" baseline="0" dirty="0" smtClean="0"/>
              <a:t>)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dropped</a:t>
            </a:r>
            <a:r>
              <a:rPr lang="it-IT" sz="1200" kern="1200" dirty="0" smtClean="0">
                <a:solidFill>
                  <a:schemeClr val="tx1"/>
                </a:solidFill>
                <a:latin typeface="+mn-lt"/>
                <a:ea typeface="+mn-ea"/>
                <a:cs typeface="+mn-cs"/>
              </a:rPr>
              <a:t> 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Consider this </a:t>
            </a:r>
            <a:r>
              <a:rPr lang="en-GB" baseline="0" err="1" smtClean="0"/>
              <a:t>SimpleDAO</a:t>
            </a:r>
            <a:r>
              <a:rPr lang="en-GB" baseline="0" smtClean="0"/>
              <a:t> Contract</a:t>
            </a:r>
          </a:p>
          <a:p>
            <a:pPr marL="228600" indent="-228600">
              <a:buAutoNum type="arabicPeriod"/>
            </a:pPr>
            <a:r>
              <a:rPr lang="en-GB" baseline="0" smtClean="0"/>
              <a:t>The Attack which we want to present you allows the hacker to steal all the ether from the </a:t>
            </a:r>
            <a:r>
              <a:rPr lang="en-GB" baseline="0" err="1" smtClean="0"/>
              <a:t>SimpleDAO</a:t>
            </a:r>
            <a:r>
              <a:rPr lang="en-GB" baseline="0" smtClean="0"/>
              <a:t>: </a:t>
            </a:r>
          </a:p>
          <a:p>
            <a:pPr marL="228600" indent="-228600">
              <a:buAutoNum type="arabicPeriod"/>
            </a:pPr>
            <a:r>
              <a:rPr lang="en-GB" baseline="0" smtClean="0"/>
              <a:t>It works as follows: </a:t>
            </a:r>
          </a:p>
          <a:p>
            <a:pPr marL="685800" lvl="1" indent="-228600">
              <a:buAutoNum type="arabicPeriod"/>
            </a:pPr>
            <a:r>
              <a:rPr lang="en-GB" baseline="0" smtClean="0"/>
              <a:t>Publish a Mallory Contract (like this one) </a:t>
            </a:r>
          </a:p>
          <a:p>
            <a:pPr marL="685800" lvl="1" indent="-228600">
              <a:buAutoNum type="arabicPeriod"/>
            </a:pPr>
            <a:r>
              <a:rPr lang="en-GB" baseline="0" smtClean="0"/>
              <a:t>The Hacker donates some ether for Mallory and invokes the Mallory </a:t>
            </a:r>
            <a:r>
              <a:rPr lang="en-GB" baseline="0" err="1" smtClean="0"/>
              <a:t>Fallback</a:t>
            </a:r>
            <a:r>
              <a:rPr lang="en-GB" baseline="0" smtClean="0"/>
              <a:t> (Line 5.) </a:t>
            </a:r>
          </a:p>
          <a:p>
            <a:pPr marL="1143000" lvl="2" indent="-228600">
              <a:buAutoNum type="arabicPeriod"/>
            </a:pPr>
            <a:r>
              <a:rPr lang="en-GB" baseline="0" smtClean="0"/>
              <a:t>A </a:t>
            </a:r>
            <a:r>
              <a:rPr lang="en-GB" baseline="0" err="1" smtClean="0"/>
              <a:t>Fallback</a:t>
            </a:r>
            <a:r>
              <a:rPr lang="en-GB" baseline="0" smtClean="0"/>
              <a:t> is just a function without any name or parameter which will called by default if some ether is sent</a:t>
            </a:r>
            <a:r>
              <a:rPr lang="it-IT" sz="1200" kern="1200" smtClean="0">
                <a:solidFill>
                  <a:schemeClr val="tx1"/>
                </a:solidFill>
                <a:latin typeface="+mn-lt"/>
                <a:ea typeface="+mn-ea"/>
                <a:cs typeface="+mn-cs"/>
              </a:rPr>
              <a:t> to the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without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providing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data</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of the SIMPLE DAO CONTRACT </a:t>
            </a:r>
            <a:r>
              <a:rPr lang="it-IT" kern="1200" baseline="0" err="1" smtClean="0">
                <a:solidFill>
                  <a:schemeClr val="tx1"/>
                </a:solidFill>
                <a:latin typeface="+mn-lt"/>
                <a:ea typeface="+mn-ea"/>
                <a:cs typeface="+mn-cs"/>
              </a:rPr>
              <a:t>which</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transfers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ether</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Mallory</a:t>
            </a:r>
            <a:endParaRPr lang="it-IT" kern="1200" baseline="0" smtClean="0">
              <a:solidFill>
                <a:schemeClr val="tx1"/>
              </a:solidFill>
              <a:latin typeface="+mn-lt"/>
              <a:ea typeface="+mn-ea"/>
              <a:cs typeface="+mn-cs"/>
            </a:endParaRP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call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of </a:t>
            </a:r>
            <a:r>
              <a:rPr lang="it-IT" kern="1200" baseline="0" err="1" smtClean="0">
                <a:solidFill>
                  <a:schemeClr val="tx1"/>
                </a:solidFill>
                <a:latin typeface="+mn-lt"/>
                <a:ea typeface="+mn-ea"/>
                <a:cs typeface="+mn-cs"/>
              </a:rPr>
              <a:t>Mallory</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msg.sender.call.value</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amount</a:t>
            </a:r>
            <a:r>
              <a:rPr lang="it-IT" kern="1200" baseline="0" smtClean="0">
                <a:solidFill>
                  <a:schemeClr val="tx1"/>
                </a:solidFill>
                <a:latin typeface="+mn-lt"/>
                <a:ea typeface="+mn-ea"/>
                <a:cs typeface="+mn-cs"/>
              </a:rPr>
              <a:t>))</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invokes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and so on </a:t>
            </a:r>
          </a:p>
          <a:p>
            <a:pPr marL="1143000" lvl="2" indent="-228600">
              <a:buAutoNum type="arabicPeriod"/>
            </a:pPr>
            <a:r>
              <a:rPr lang="it-IT" kern="1200" baseline="0" smtClean="0">
                <a:solidFill>
                  <a:schemeClr val="tx1"/>
                </a:solidFill>
                <a:latin typeface="+mn-lt"/>
                <a:ea typeface="+mn-ea"/>
                <a:cs typeface="+mn-cs"/>
              </a:rPr>
              <a:t>NOTE: LINE 10 </a:t>
            </a:r>
            <a:r>
              <a:rPr lang="it-IT" kern="1200" baseline="0" err="1" smtClean="0">
                <a:solidFill>
                  <a:schemeClr val="tx1"/>
                </a:solidFill>
                <a:latin typeface="+mn-lt"/>
                <a:ea typeface="+mn-ea"/>
                <a:cs typeface="+mn-cs"/>
              </a:rPr>
              <a:t>will</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never</a:t>
            </a:r>
            <a:r>
              <a:rPr lang="it-IT" kern="1200" baseline="0" smtClean="0">
                <a:solidFill>
                  <a:schemeClr val="tx1"/>
                </a:solidFill>
                <a:latin typeface="+mn-lt"/>
                <a:ea typeface="+mn-ea"/>
                <a:cs typeface="+mn-cs"/>
              </a:rPr>
              <a:t> be </a:t>
            </a:r>
            <a:r>
              <a:rPr lang="it-IT" kern="1200" baseline="0" err="1" smtClean="0">
                <a:solidFill>
                  <a:schemeClr val="tx1"/>
                </a:solidFill>
                <a:latin typeface="+mn-lt"/>
                <a:ea typeface="+mn-ea"/>
                <a:cs typeface="+mn-cs"/>
              </a:rPr>
              <a:t>updated</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until</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The gas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exhausted</a:t>
            </a:r>
            <a:r>
              <a:rPr lang="it-IT" kern="1200" baseline="0" smtClean="0">
                <a:solidFill>
                  <a:schemeClr val="tx1"/>
                </a:solidFill>
                <a:latin typeface="+mn-lt"/>
                <a:ea typeface="+mn-ea"/>
                <a:cs typeface="+mn-cs"/>
              </a:rPr>
              <a:t> (gas =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 </a:t>
            </a:r>
            <a:r>
              <a:rPr lang="it-IT" kern="1200" baseline="0" err="1" smtClean="0">
                <a:solidFill>
                  <a:schemeClr val="tx1"/>
                </a:solidFill>
                <a:latin typeface="+mn-lt"/>
                <a:ea typeface="+mn-ea"/>
                <a:cs typeface="+mn-cs"/>
              </a:rPr>
              <a:t>fee</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paid</a:t>
            </a:r>
            <a:r>
              <a:rPr lang="it-IT" kern="1200" baseline="0" smtClean="0">
                <a:solidFill>
                  <a:schemeClr val="tx1"/>
                </a:solidFill>
                <a:latin typeface="+mn-lt"/>
                <a:ea typeface="+mn-ea"/>
                <a:cs typeface="+mn-cs"/>
              </a:rPr>
              <a:t> to the </a:t>
            </a:r>
            <a:r>
              <a:rPr lang="it-IT" kern="1200" baseline="0" err="1" smtClean="0">
                <a:solidFill>
                  <a:schemeClr val="tx1"/>
                </a:solidFill>
                <a:latin typeface="+mn-lt"/>
                <a:ea typeface="+mn-ea"/>
                <a:cs typeface="+mn-cs"/>
              </a:rPr>
              <a:t>miners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proportinal</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their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power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computation</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Call </a:t>
            </a:r>
            <a:r>
              <a:rPr lang="it-IT" kern="1200" baseline="0" err="1" smtClean="0">
                <a:solidFill>
                  <a:schemeClr val="tx1"/>
                </a:solidFill>
                <a:latin typeface="+mn-lt"/>
                <a:ea typeface="+mn-ea"/>
                <a:cs typeface="+mn-cs"/>
              </a:rPr>
              <a:t>Stack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full</a:t>
            </a:r>
          </a:p>
          <a:p>
            <a:pPr marL="1600200" lvl="3" indent="-228600">
              <a:buAutoNum type="arabicPeriod"/>
            </a:pPr>
            <a:r>
              <a:rPr lang="it-IT" kern="1200" baseline="0" smtClean="0">
                <a:solidFill>
                  <a:schemeClr val="tx1"/>
                </a:solidFill>
                <a:latin typeface="+mn-lt"/>
                <a:ea typeface="+mn-ea"/>
                <a:cs typeface="+mn-cs"/>
              </a:rPr>
              <a:t>Balance of DAO </a:t>
            </a:r>
            <a:r>
              <a:rPr lang="it-IT" kern="1200" baseline="0" err="1" smtClean="0">
                <a:solidFill>
                  <a:schemeClr val="tx1"/>
                </a:solidFill>
                <a:latin typeface="+mn-lt"/>
                <a:ea typeface="+mn-ea"/>
                <a:cs typeface="+mn-cs"/>
              </a:rPr>
              <a:t>becomes</a:t>
            </a:r>
            <a:r>
              <a:rPr lang="it-IT" kern="1200" baseline="0" smtClean="0">
                <a:solidFill>
                  <a:schemeClr val="tx1"/>
                </a:solidFill>
                <a:latin typeface="+mn-lt"/>
                <a:ea typeface="+mn-ea"/>
                <a:cs typeface="+mn-cs"/>
              </a:rPr>
              <a:t> 0 </a:t>
            </a:r>
          </a:p>
          <a:p>
            <a:pPr marL="1600200" lvl="3"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a:t>
            </a:r>
            <a:r>
              <a:rPr lang="it-IT" sz="1200" b="0" kern="1200" dirty="0" err="1" smtClean="0">
                <a:solidFill>
                  <a:schemeClr val="tx1"/>
                </a:solidFill>
                <a:latin typeface="+mn-lt"/>
                <a:ea typeface="+mn-ea"/>
                <a:cs typeface="+mn-cs"/>
              </a:rPr>
              <a:t>funs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New Challenge: </a:t>
            </a:r>
          </a:p>
          <a:p>
            <a:pPr marL="685800" lvl="1" indent="-228600">
              <a:buFont typeface="+mj-lt"/>
              <a:buAutoNum type="arabicPeriod"/>
            </a:pPr>
            <a:r>
              <a:rPr lang="it-IT" sz="1200" b="0" kern="1200" dirty="0" smtClean="0">
                <a:solidFill>
                  <a:schemeClr val="tx1"/>
                </a:solidFill>
                <a:latin typeface="+mn-lt"/>
                <a:ea typeface="+mn-ea"/>
                <a:cs typeface="+mn-cs"/>
              </a:rPr>
              <a:t>Soft-</a:t>
            </a:r>
            <a:r>
              <a:rPr lang="it-IT" sz="1200" b="0" kern="1200" dirty="0" err="1" smtClean="0">
                <a:solidFill>
                  <a:schemeClr val="tx1"/>
                </a:solidFill>
                <a:latin typeface="+mn-lt"/>
                <a:ea typeface="+mn-ea"/>
                <a:cs typeface="+mn-cs"/>
              </a:rPr>
              <a:t>Fork</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-&gt; </a:t>
            </a:r>
            <a:r>
              <a:rPr lang="it-IT" sz="1200" b="0" kern="1200" dirty="0" err="1" smtClean="0">
                <a:solidFill>
                  <a:schemeClr val="tx1"/>
                </a:solidFill>
                <a:latin typeface="+mn-lt"/>
                <a:ea typeface="+mn-ea"/>
                <a:cs typeface="+mn-cs"/>
              </a:rPr>
              <a:t>Introduction</a:t>
            </a:r>
            <a:r>
              <a:rPr lang="it-IT" sz="1200" b="0" kern="1200" dirty="0" smtClean="0">
                <a:solidFill>
                  <a:schemeClr val="tx1"/>
                </a:solidFill>
                <a:latin typeface="+mn-lt"/>
                <a:ea typeface="+mn-ea"/>
                <a:cs typeface="+mn-cs"/>
              </a:rPr>
              <a:t> of DOS </a:t>
            </a:r>
            <a:r>
              <a:rPr lang="it-IT" sz="1200" b="0" kern="1200" dirty="0" err="1" smtClean="0">
                <a:solidFill>
                  <a:schemeClr val="tx1"/>
                </a:solidFill>
                <a:latin typeface="+mn-lt"/>
                <a:ea typeface="+mn-ea"/>
                <a:cs typeface="+mn-cs"/>
              </a:rPr>
              <a:t>attack</a:t>
            </a:r>
            <a:endParaRPr lang="sk-SK" sz="1200" b="0" kern="1200" dirty="0" smtClean="0">
              <a:solidFill>
                <a:schemeClr val="tx1"/>
              </a:solidFill>
              <a:latin typeface="+mn-lt"/>
              <a:ea typeface="+mn-ea"/>
              <a:cs typeface="+mn-cs"/>
            </a:endParaRPr>
          </a:p>
          <a:p>
            <a:pPr marL="685800" lvl="1" indent="-228600">
              <a:buFont typeface="+mj-lt"/>
              <a:buAutoNum type="arabicPeriod"/>
            </a:pPr>
            <a:r>
              <a:rPr lang="sk-SK" sz="1200" b="0" kern="1200" dirty="0" err="1" smtClean="0">
                <a:solidFill>
                  <a:schemeClr val="tx1"/>
                </a:solidFill>
                <a:latin typeface="+mn-lt"/>
                <a:ea typeface="+mn-ea"/>
                <a:cs typeface="+mn-cs"/>
              </a:rPr>
              <a:t>Hard-Fork</a:t>
            </a:r>
            <a:endParaRPr lang="sk-SK" sz="1200" b="0" kern="1200" dirty="0" smtClean="0">
              <a:solidFill>
                <a:schemeClr val="tx1"/>
              </a:solidFill>
              <a:latin typeface="+mn-lt"/>
              <a:ea typeface="+mn-ea"/>
              <a:cs typeface="+mn-cs"/>
            </a:endParaRPr>
          </a:p>
          <a:p>
            <a:pPr marL="228600" indent="-228600">
              <a:buFont typeface="+mj-lt"/>
              <a:buAutoNum type="arabicPeriod"/>
            </a:pPr>
            <a:endParaRPr lang="sk-SK" sz="1200" b="0" kern="1200" dirty="0" smtClean="0">
              <a:solidFill>
                <a:schemeClr val="tx1"/>
              </a:solidFill>
              <a:latin typeface="+mn-lt"/>
              <a:ea typeface="+mn-ea"/>
              <a:cs typeface="+mn-cs"/>
            </a:endParaRPr>
          </a:p>
          <a:p>
            <a:pPr marL="685800" lvl="1" indent="-228600">
              <a:buFont typeface="+mj-lt"/>
              <a:buAutoNum type="arabicPeriod"/>
            </a:pPr>
            <a:r>
              <a:rPr lang="sk-SK" sz="1200" b="0" kern="1200" dirty="0" smtClean="0">
                <a:solidFill>
                  <a:schemeClr val="tx1"/>
                </a:solidFill>
                <a:latin typeface="+mn-lt"/>
                <a:ea typeface="+mn-ea"/>
                <a:cs typeface="+mn-cs"/>
              </a:rPr>
              <a:t>A more </a:t>
            </a:r>
            <a:r>
              <a:rPr lang="sk-SK" sz="1200" b="0" kern="1200" dirty="0" err="1" smtClean="0">
                <a:solidFill>
                  <a:schemeClr val="tx1"/>
                </a:solidFill>
                <a:latin typeface="+mn-lt"/>
                <a:ea typeface="+mn-ea"/>
                <a:cs typeface="+mn-cs"/>
              </a:rPr>
              <a:t>conclusive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solution</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was</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then</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put</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up</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for</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vote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Hard-fork</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This</a:t>
            </a:r>
            <a:r>
              <a:rPr lang="sk-SK" sz="1200" b="0"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hard-fork</a:t>
            </a:r>
            <a:r>
              <a:rPr lang="sk-SK" sz="1200" b="0" u="sng" kern="1200" dirty="0" smtClean="0">
                <a:solidFill>
                  <a:schemeClr val="tx1"/>
                </a:solidFill>
                <a:latin typeface="+mn-lt"/>
                <a:ea typeface="+mn-ea"/>
                <a:cs typeface="+mn-cs"/>
              </a:rPr>
              <a:t> had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sole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function</a:t>
            </a:r>
            <a:r>
              <a:rPr lang="sk-SK" sz="1200" b="0" u="sng" kern="1200" dirty="0" smtClean="0">
                <a:solidFill>
                  <a:schemeClr val="tx1"/>
                </a:solidFill>
                <a:latin typeface="+mn-lt"/>
                <a:ea typeface="+mn-ea"/>
                <a:cs typeface="+mn-cs"/>
              </a:rPr>
              <a:t> of </a:t>
            </a:r>
            <a:r>
              <a:rPr lang="sk-SK" sz="1200" b="0" u="sng" kern="1200" dirty="0" err="1" smtClean="0">
                <a:solidFill>
                  <a:schemeClr val="tx1"/>
                </a:solidFill>
                <a:latin typeface="+mn-lt"/>
                <a:ea typeface="+mn-ea"/>
                <a:cs typeface="+mn-cs"/>
              </a:rPr>
              <a:t>returning</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all</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Ether</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taken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from</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DAO to a </a:t>
            </a:r>
            <a:r>
              <a:rPr lang="sk-SK" sz="1200" b="0" u="sng" kern="1200" dirty="0" err="1" smtClean="0">
                <a:solidFill>
                  <a:schemeClr val="tx1"/>
                </a:solidFill>
                <a:latin typeface="+mn-lt"/>
                <a:ea typeface="+mn-ea"/>
                <a:cs typeface="+mn-cs"/>
              </a:rPr>
              <a:t>refund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smart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contract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new </a:t>
            </a:r>
            <a:r>
              <a:rPr lang="sk-SK" sz="1200" b="0" u="sng" kern="1200" dirty="0" err="1" smtClean="0">
                <a:solidFill>
                  <a:schemeClr val="tx1"/>
                </a:solidFill>
                <a:latin typeface="+mn-lt"/>
                <a:ea typeface="+mn-ea"/>
                <a:cs typeface="+mn-cs"/>
              </a:rPr>
              <a:t>contract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would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have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only</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one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function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withdraw</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DAO token </a:t>
            </a:r>
            <a:r>
              <a:rPr lang="sk-SK" sz="1200" b="0" u="sng" kern="1200" dirty="0" err="1" smtClean="0">
                <a:solidFill>
                  <a:schemeClr val="tx1"/>
                </a:solidFill>
                <a:latin typeface="+mn-lt"/>
                <a:ea typeface="+mn-ea"/>
                <a:cs typeface="+mn-cs"/>
              </a:rPr>
              <a:t>holders</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can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request</a:t>
            </a:r>
            <a:r>
              <a:rPr lang="sk-SK" sz="1200" b="0" u="sng" kern="1200" dirty="0" smtClean="0">
                <a:solidFill>
                  <a:schemeClr val="tx1"/>
                </a:solidFill>
                <a:latin typeface="+mn-lt"/>
                <a:ea typeface="+mn-ea"/>
                <a:cs typeface="+mn-cs"/>
              </a:rPr>
              <a:t> to </a:t>
            </a:r>
            <a:r>
              <a:rPr lang="sk-SK" sz="1200" b="0" u="sng" kern="1200" dirty="0" err="1" smtClean="0">
                <a:solidFill>
                  <a:schemeClr val="tx1"/>
                </a:solidFill>
                <a:latin typeface="+mn-lt"/>
                <a:ea typeface="+mn-ea"/>
                <a:cs typeface="+mn-cs"/>
              </a:rPr>
              <a:t>be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sent</a:t>
            </a:r>
            <a:r>
              <a:rPr lang="sk-SK" sz="1200" b="0" u="sng" kern="1200" dirty="0" smtClean="0">
                <a:solidFill>
                  <a:schemeClr val="tx1"/>
                </a:solidFill>
                <a:latin typeface="+mn-lt"/>
                <a:ea typeface="+mn-ea"/>
                <a:cs typeface="+mn-cs"/>
              </a:rPr>
              <a:t> 1 ETH </a:t>
            </a:r>
            <a:r>
              <a:rPr lang="sk-SK" sz="1200" b="0" u="sng" kern="1200" dirty="0" err="1" smtClean="0">
                <a:solidFill>
                  <a:schemeClr val="tx1"/>
                </a:solidFill>
                <a:latin typeface="+mn-lt"/>
                <a:ea typeface="+mn-ea"/>
                <a:cs typeface="+mn-cs"/>
              </a:rPr>
              <a:t>for</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every</a:t>
            </a:r>
            <a:r>
              <a:rPr lang="sk-SK" sz="1200" b="0" u="sng" kern="1200" dirty="0" smtClean="0">
                <a:solidFill>
                  <a:schemeClr val="tx1"/>
                </a:solidFill>
                <a:latin typeface="+mn-lt"/>
                <a:ea typeface="+mn-ea"/>
                <a:cs typeface="+mn-cs"/>
              </a:rPr>
              <a:t> 100 DAO.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investors</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that</a:t>
            </a:r>
            <a:r>
              <a:rPr lang="sk-SK" sz="1200" b="0" u="sng" kern="1200" dirty="0" smtClean="0">
                <a:solidFill>
                  <a:schemeClr val="tx1"/>
                </a:solidFill>
                <a:latin typeface="+mn-lt"/>
                <a:ea typeface="+mn-ea"/>
                <a:cs typeface="+mn-cs"/>
              </a:rPr>
              <a:t> had </a:t>
            </a:r>
            <a:r>
              <a:rPr lang="sk-SK" sz="1200" b="0" u="sng" kern="1200" dirty="0" err="1" smtClean="0">
                <a:solidFill>
                  <a:schemeClr val="tx1"/>
                </a:solidFill>
                <a:latin typeface="+mn-lt"/>
                <a:ea typeface="+mn-ea"/>
                <a:cs typeface="+mn-cs"/>
              </a:rPr>
              <a:t>paid</a:t>
            </a:r>
            <a:r>
              <a:rPr lang="sk-SK" sz="1200" b="0" u="sng" kern="1200" dirty="0" smtClean="0">
                <a:solidFill>
                  <a:schemeClr val="tx1"/>
                </a:solidFill>
                <a:latin typeface="+mn-lt"/>
                <a:ea typeface="+mn-ea"/>
                <a:cs typeface="+mn-cs"/>
              </a:rPr>
              <a:t> more </a:t>
            </a:r>
            <a:r>
              <a:rPr lang="sk-SK" sz="1200" b="0" u="sng" kern="1200" dirty="0" err="1" smtClean="0">
                <a:solidFill>
                  <a:schemeClr val="tx1"/>
                </a:solidFill>
                <a:latin typeface="+mn-lt"/>
                <a:ea typeface="+mn-ea"/>
                <a:cs typeface="+mn-cs"/>
              </a:rPr>
              <a:t>than</a:t>
            </a:r>
            <a:r>
              <a:rPr lang="sk-SK" sz="1200" b="0" u="sng" kern="1200" dirty="0" smtClean="0">
                <a:solidFill>
                  <a:schemeClr val="tx1"/>
                </a:solidFill>
                <a:latin typeface="+mn-lt"/>
                <a:ea typeface="+mn-ea"/>
                <a:cs typeface="+mn-cs"/>
              </a:rPr>
              <a:t> 1 ETH </a:t>
            </a:r>
            <a:r>
              <a:rPr lang="sk-SK" sz="1200" b="0" u="sng" kern="1200" dirty="0" err="1" smtClean="0">
                <a:solidFill>
                  <a:schemeClr val="tx1"/>
                </a:solidFill>
                <a:latin typeface="+mn-lt"/>
                <a:ea typeface="+mn-ea"/>
                <a:cs typeface="+mn-cs"/>
              </a:rPr>
              <a:t>for</a:t>
            </a:r>
            <a:r>
              <a:rPr lang="sk-SK" sz="1200" b="0" u="sng" kern="1200" dirty="0" smtClean="0">
                <a:solidFill>
                  <a:schemeClr val="tx1"/>
                </a:solidFill>
                <a:latin typeface="+mn-lt"/>
                <a:ea typeface="+mn-ea"/>
                <a:cs typeface="+mn-cs"/>
              </a:rPr>
              <a:t> 100 DAO </a:t>
            </a:r>
            <a:r>
              <a:rPr lang="sk-SK" sz="1200" b="0" u="sng" kern="1200" dirty="0" err="1" smtClean="0">
                <a:solidFill>
                  <a:schemeClr val="tx1"/>
                </a:solidFill>
                <a:latin typeface="+mn-lt"/>
                <a:ea typeface="+mn-ea"/>
                <a:cs typeface="+mn-cs"/>
              </a:rPr>
              <a:t>could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request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difference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from</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original</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address</a:t>
            </a:r>
            <a:r>
              <a:rPr lang="sk-SK" sz="1200" b="0" u="sng" kern="1200" dirty="0" smtClean="0">
                <a:solidFill>
                  <a:schemeClr val="tx1"/>
                </a:solidFill>
                <a:latin typeface="+mn-lt"/>
                <a:ea typeface="+mn-ea"/>
                <a:cs typeface="+mn-cs"/>
              </a:rPr>
              <a:t>. </a:t>
            </a:r>
          </a:p>
          <a:p>
            <a:pPr marL="228600" indent="-228600">
              <a:buFont typeface="+mj-lt"/>
              <a:buAutoNum type="arabicPeriod"/>
            </a:pPr>
            <a:endParaRPr lang="sk-SK" sz="1200" b="0" u="sng" kern="1200" dirty="0" smtClean="0">
              <a:solidFill>
                <a:schemeClr val="tx1"/>
              </a:solidFill>
              <a:latin typeface="+mn-lt"/>
              <a:ea typeface="+mn-ea"/>
              <a:cs typeface="+mn-cs"/>
            </a:endParaRPr>
          </a:p>
          <a:p>
            <a:pPr marL="685800" lvl="1" indent="-228600">
              <a:buFont typeface="+mj-lt"/>
              <a:buAutoNum type="arabicPeriod"/>
            </a:pPr>
            <a:r>
              <a:rPr lang="sk-SK" sz="1200" b="0" u="sng" kern="1200" dirty="0" err="1" smtClean="0">
                <a:solidFill>
                  <a:schemeClr val="tx1"/>
                </a:solidFill>
                <a:latin typeface="+mn-lt"/>
                <a:ea typeface="+mn-ea"/>
                <a:cs typeface="+mn-cs"/>
              </a:rPr>
              <a:t>https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www.cryptocompare.com</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coins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guides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dao</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hack</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-soft-</a:t>
            </a:r>
            <a:r>
              <a:rPr lang="sk-SK" sz="1200" b="0" u="sng" kern="1200" dirty="0" err="1" smtClean="0">
                <a:solidFill>
                  <a:schemeClr val="tx1"/>
                </a:solidFill>
                <a:latin typeface="+mn-lt"/>
                <a:ea typeface="+mn-ea"/>
                <a:cs typeface="+mn-cs"/>
              </a:rPr>
              <a:t>fork</a:t>
            </a:r>
            <a:r>
              <a:rPr lang="sk-SK" sz="1200" b="0" u="sng" kern="1200" dirty="0" smtClean="0">
                <a:solidFill>
                  <a:schemeClr val="tx1"/>
                </a:solidFill>
                <a:latin typeface="+mn-lt"/>
                <a:ea typeface="+mn-ea"/>
                <a:cs typeface="+mn-cs"/>
              </a:rPr>
              <a:t>-and-</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hard-fork</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contract</a:t>
            </a:r>
          </a:p>
          <a:p>
            <a:pPr marL="228600" indent="-228600">
              <a:buAutoNum type="arabicPeriod"/>
            </a:pPr>
            <a:r>
              <a:rPr lang="en-GB" baseline="0" dirty="0" smtClean="0"/>
              <a:t>The function </a:t>
            </a:r>
            <a:r>
              <a:rPr lang="en-GB" baseline="0" dirty="0" err="1" smtClean="0"/>
              <a:t>fallback</a:t>
            </a:r>
            <a:r>
              <a:rPr lang="en-GB" baseline="0" dirty="0" smtClean="0"/>
              <a:t> is invoked </a:t>
            </a:r>
          </a:p>
          <a:p>
            <a:pPr marL="685800" lvl="1" indent="-228600">
              <a:buAutoNum type="arabicPeriod"/>
            </a:pPr>
            <a:r>
              <a:rPr lang="en-GB" baseline="0" dirty="0" smtClean="0"/>
              <a:t>The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If 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The 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dirty="0" smtClean="0">
                <a:solidFill>
                  <a:schemeClr val="tx1"/>
                </a:solidFill>
                <a:effectLst/>
                <a:latin typeface="+mn-lt"/>
                <a:ea typeface="+mn-ea"/>
                <a:cs typeface="+mn-cs"/>
              </a:rPr>
              <a:t>Indeed, since send is equipped with a few gas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send at line 17 will fail if the </a:t>
            </a:r>
            <a:r>
              <a:rPr lang="en-GB" sz="1200" b="1" kern="1200" dirty="0" smtClean="0">
                <a:solidFill>
                  <a:schemeClr val="tx1"/>
                </a:solidFill>
                <a:effectLst/>
                <a:latin typeface="+mn-lt"/>
                <a:ea typeface="+mn-ea"/>
                <a:cs typeface="+mn-cs"/>
              </a:rPr>
              <a:t>king’s address corresponds to a contract with an expensive </a:t>
            </a:r>
            <a:r>
              <a:rPr lang="en-GB" sz="1200" b="1" kern="1200" dirty="0" err="1" smtClean="0">
                <a:solidFill>
                  <a:schemeClr val="tx1"/>
                </a:solidFill>
                <a:effectLst/>
                <a:latin typeface="+mn-lt"/>
                <a:ea typeface="+mn-ea"/>
                <a:cs typeface="+mn-cs"/>
              </a:rPr>
              <a:t>fallback</a:t>
            </a:r>
            <a:endParaRPr lang="en-GB" sz="1200" b="1"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a state.</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evens</a:t>
            </a:r>
            <a:r>
              <a:rPr lang="it-IT" sz="1200" kern="1200" dirty="0" smtClean="0">
                <a:solidFill>
                  <a:schemeClr val="tx1"/>
                </a:solidFill>
                <a:effectLst/>
                <a:latin typeface="+mn-lt"/>
                <a:ea typeface="+mn-ea"/>
                <a:cs typeface="+mn-cs"/>
              </a:rPr>
              <a:t>” game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players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player </a:t>
            </a:r>
            <a:r>
              <a:rPr lang="it-IT" sz="1200" kern="1200" dirty="0" err="1" smtClean="0">
                <a:solidFill>
                  <a:schemeClr val="tx1"/>
                </a:solidFill>
                <a:effectLst/>
                <a:latin typeface="+mn-lt"/>
                <a:ea typeface="+mn-ea"/>
                <a:cs typeface="+mn-cs"/>
              </a:rPr>
              <a:t>chooses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number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if</a:t>
            </a:r>
            <a:r>
              <a:rPr lang="it-IT" sz="1200" kern="1200" dirty="0" smtClean="0">
                <a:solidFill>
                  <a:schemeClr val="tx1"/>
                </a:solidFill>
                <a:effectLst/>
                <a:latin typeface="+mn-lt"/>
                <a:ea typeface="+mn-ea"/>
                <a:cs typeface="+mn-cs"/>
              </a:rPr>
              <a:t> the sum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even</a:t>
            </a:r>
            <a:r>
              <a:rPr lang="it-IT" sz="1200" kern="1200" dirty="0" smtClean="0">
                <a:solidFill>
                  <a:schemeClr val="tx1"/>
                </a:solidFill>
                <a:effectLst/>
                <a:latin typeface="+mn-lt"/>
                <a:ea typeface="+mn-ea"/>
                <a:cs typeface="+mn-cs"/>
              </a:rPr>
              <a:t>, the first player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second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one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significant</a:t>
            </a:r>
            <a:r>
              <a:rPr lang="it-IT" sz="1200" kern="1200" dirty="0" smtClean="0">
                <a:solidFill>
                  <a:schemeClr val="tx1"/>
                </a:solidFill>
                <a:effectLst/>
                <a:latin typeface="+mn-lt"/>
                <a:ea typeface="+mn-ea"/>
                <a:cs typeface="+mn-cs"/>
              </a:rPr>
              <a:t> part of </a:t>
            </a:r>
            <a:r>
              <a:rPr lang="it-IT" sz="1200" kern="1200" dirty="0" err="1" smtClean="0">
                <a:solidFill>
                  <a:schemeClr val="tx1"/>
                </a:solidFill>
                <a:effectLst/>
                <a:latin typeface="+mn-lt"/>
                <a:ea typeface="+mn-ea"/>
                <a:cs typeface="+mn-cs"/>
              </a:rPr>
              <a:t>them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related</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the 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supported</a:t>
            </a:r>
            <a:r>
              <a:rPr lang="it-IT" sz="1200" kern="1200" dirty="0" smtClean="0">
                <a:solidFill>
                  <a:schemeClr val="tx1"/>
                </a:solidFill>
                <a:effectLst/>
                <a:latin typeface="+mn-lt"/>
                <a:ea typeface="+mn-ea"/>
                <a:cs typeface="+mn-cs"/>
              </a:rPr>
              <a:t> by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vulnerabilities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seem</a:t>
            </a:r>
            <a:r>
              <a:rPr lang="it-IT" sz="1200" kern="1200" dirty="0" smtClean="0">
                <a:solidFill>
                  <a:schemeClr val="tx1"/>
                </a:solidFill>
                <a:effectLst/>
                <a:latin typeface="+mn-lt"/>
                <a:ea typeface="+mn-ea"/>
                <a:cs typeface="+mn-cs"/>
              </a:rPr>
              <a:t> to be </a:t>
            </a:r>
            <a:r>
              <a:rPr lang="it-IT" sz="1200" kern="1200" dirty="0" err="1" smtClean="0">
                <a:solidFill>
                  <a:schemeClr val="tx1"/>
                </a:solidFill>
                <a:effectLst/>
                <a:latin typeface="+mn-lt"/>
                <a:ea typeface="+mn-ea"/>
                <a:cs typeface="+mn-cs"/>
              </a:rPr>
              <a:t>caused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misalignment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semantics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intuition</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programmers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problem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whilst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looking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typed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Javascript-like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(with </a:t>
            </a:r>
            <a:r>
              <a:rPr lang="it-IT" sz="1200" kern="1200" dirty="0" err="1" smtClean="0">
                <a:solidFill>
                  <a:schemeClr val="tx1"/>
                </a:solidFill>
                <a:effectLst/>
                <a:latin typeface="+mn-lt"/>
                <a:ea typeface="+mn-ea"/>
                <a:cs typeface="+mn-cs"/>
              </a:rPr>
              <a:t>exceptions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some of </a:t>
            </a:r>
            <a:r>
              <a:rPr lang="it-IT" sz="1200" kern="1200" dirty="0" err="1" smtClean="0">
                <a:solidFill>
                  <a:schemeClr val="tx1"/>
                </a:solidFill>
                <a:effectLst/>
                <a:latin typeface="+mn-lt"/>
                <a:ea typeface="+mn-ea"/>
                <a:cs typeface="+mn-cs"/>
              </a:rPr>
              <a:t>these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features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peculiar</a:t>
            </a:r>
            <a:r>
              <a:rPr lang="it-IT" sz="1200" kern="1200" dirty="0" smtClean="0">
                <a:solidFill>
                  <a:schemeClr val="tx1"/>
                </a:solidFill>
                <a:effectLst/>
                <a:latin typeface="+mn-lt"/>
                <a:ea typeface="+mn-ea"/>
                <a:cs typeface="+mn-cs"/>
              </a:rPr>
              <a:t> way. At the </a:t>
            </a:r>
            <a:r>
              <a:rPr lang="it-IT" sz="1200" kern="1200" dirty="0" err="1" smtClean="0">
                <a:solidFill>
                  <a:schemeClr val="tx1"/>
                </a:solidFill>
                <a:effectLst/>
                <a:latin typeface="+mn-lt"/>
                <a:ea typeface="+mn-ea"/>
                <a:cs typeface="+mn-cs"/>
              </a:rPr>
              <a:t>same</a:t>
            </a:r>
            <a:r>
              <a:rPr lang="it-IT" sz="1200" kern="1200" dirty="0" smtClean="0">
                <a:solidFill>
                  <a:schemeClr val="tx1"/>
                </a:solidFill>
                <a:effectLst/>
                <a:latin typeface="+mn-lt"/>
                <a:ea typeface="+mn-ea"/>
                <a:cs typeface="+mn-cs"/>
              </a:rPr>
              <a:t> time, the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does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not</a:t>
            </a:r>
            <a:r>
              <a:rPr lang="it-IT" sz="1200" kern="1200" dirty="0" smtClean="0">
                <a:solidFill>
                  <a:schemeClr val="tx1"/>
                </a:solidFill>
                <a:effectLst/>
                <a:latin typeface="+mn-lt"/>
                <a:ea typeface="+mn-ea"/>
                <a:cs typeface="+mn-cs"/>
              </a:rPr>
              <a:t> introduce </a:t>
            </a:r>
            <a:r>
              <a:rPr lang="it-IT" sz="1200" kern="1200" dirty="0" err="1" smtClean="0">
                <a:solidFill>
                  <a:schemeClr val="tx1"/>
                </a:solidFill>
                <a:effectLst/>
                <a:latin typeface="+mn-lt"/>
                <a:ea typeface="+mn-ea"/>
                <a:cs typeface="+mn-cs"/>
              </a:rPr>
              <a:t>constructs</a:t>
            </a:r>
            <a:r>
              <a:rPr lang="it-IT" sz="1200" kern="1200" dirty="0" smtClean="0">
                <a:solidFill>
                  <a:schemeClr val="tx1"/>
                </a:solidFill>
                <a:effectLst/>
                <a:latin typeface="+mn-lt"/>
                <a:ea typeface="+mn-ea"/>
                <a:cs typeface="+mn-cs"/>
              </a:rPr>
              <a:t> to deal with domain-</a:t>
            </a:r>
            <a:r>
              <a:rPr lang="it-IT" sz="1200" kern="1200" dirty="0" err="1" smtClean="0">
                <a:solidFill>
                  <a:schemeClr val="tx1"/>
                </a:solidFill>
                <a:effectLst/>
                <a:latin typeface="+mn-lt"/>
                <a:ea typeface="+mn-ea"/>
                <a:cs typeface="+mn-cs"/>
              </a:rPr>
              <a:t>specific</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aspects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e.g. the </a:t>
            </a:r>
            <a:r>
              <a:rPr lang="it-IT" sz="1200" kern="1200" dirty="0" err="1" smtClean="0">
                <a:solidFill>
                  <a:schemeClr val="tx1"/>
                </a:solidFill>
                <a:effectLst/>
                <a:latin typeface="+mn-lt"/>
                <a:ea typeface="+mn-ea"/>
                <a:cs typeface="+mn-cs"/>
              </a:rPr>
              <a:t>fact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steps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wherein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they</a:t>
            </a:r>
            <a:r>
              <a:rPr lang="it-IT" sz="1200" kern="1200" dirty="0" smtClean="0">
                <a:solidFill>
                  <a:schemeClr val="tx1"/>
                </a:solidFill>
                <a:effectLst/>
                <a:latin typeface="+mn-lt"/>
                <a:ea typeface="+mn-ea"/>
                <a:cs typeface="+mn-cs"/>
              </a:rPr>
              <a:t> can be </a:t>
            </a:r>
            <a:r>
              <a:rPr lang="it-IT" sz="1200" kern="1200" dirty="0" err="1" smtClean="0">
                <a:solidFill>
                  <a:schemeClr val="tx1"/>
                </a:solidFill>
                <a:effectLst/>
                <a:latin typeface="+mn-lt"/>
                <a:ea typeface="+mn-ea"/>
                <a:cs typeface="+mn-cs"/>
              </a:rPr>
              <a:t>unpredictably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reordered</a:t>
            </a:r>
            <a:r>
              <a:rPr lang="it-IT" sz="1200" kern="1200" dirty="0" smtClean="0">
                <a:solidFill>
                  <a:schemeClr val="tx1"/>
                </a:solidFill>
                <a:effectLst/>
                <a:latin typeface="+mn-lt"/>
                <a:ea typeface="+mn-ea"/>
                <a:cs typeface="+mn-cs"/>
              </a:rPr>
              <a:t> or </a:t>
            </a:r>
            <a:r>
              <a:rPr lang="it-IT" sz="1200" kern="1200" dirty="0" err="1" smtClean="0">
                <a:solidFill>
                  <a:schemeClr val="tx1"/>
                </a:solidFill>
                <a:effectLst/>
                <a:latin typeface="+mn-lt"/>
                <a:ea typeface="+mn-ea"/>
                <a:cs typeface="+mn-cs"/>
              </a:rPr>
              <a:t>delayed</a:t>
            </a:r>
            <a:r>
              <a:rPr lang="it-IT" sz="1200" kern="120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of the proliferation of insecure smart contracts is that the documentation of known vulnerabilities is scattered through several sources, including the official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documentation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 </a:t>
            </a:r>
            <a:r>
              <a:rPr lang="en-GB" baseline="0" dirty="0" err="1" smtClean="0"/>
              <a:t>tbd</a:t>
            </a:r>
            <a:endParaRPr lang="en-GB" baseline="0" dirty="0" smtClean="0"/>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 across the network) </a:t>
            </a:r>
          </a:p>
          <a:p>
            <a:endParaRPr lang="en-GB" baseline="0" dirty="0" smtClean="0"/>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3/27/17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3/27/17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483320"/>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err="1" smtClean="0">
                <a:latin typeface="+mj-lt"/>
              </a:rPr>
              <a:t>Blockchain</a:t>
            </a:r>
            <a:r>
              <a:rPr lang="en-GB" sz="3200" dirty="0" smtClean="0">
                <a:latin typeface="+mj-lt"/>
              </a:rPr>
              <a:t>	</a:t>
            </a:r>
          </a:p>
          <a:p>
            <a:pPr lvl="1"/>
            <a:r>
              <a:rPr lang="en-GB" sz="2800" dirty="0" smtClean="0">
                <a:latin typeface="+mj-lt"/>
              </a:rPr>
              <a:t>What is a </a:t>
            </a:r>
            <a:r>
              <a:rPr lang="en-GB" sz="2800" dirty="0" err="1" smtClean="0">
                <a:latin typeface="+mj-lt"/>
              </a:rPr>
              <a:t>Blockchain</a:t>
            </a:r>
            <a:r>
              <a:rPr lang="en-GB" sz="2800" dirty="0" smtClean="0">
                <a:latin typeface="+mj-lt"/>
              </a:rPr>
              <a:t>?</a:t>
            </a:r>
          </a:p>
          <a:p>
            <a:pPr lvl="1"/>
            <a:r>
              <a:rPr lang="en-GB" sz="2800" dirty="0" smtClean="0">
                <a:latin typeface="+mj-lt"/>
              </a:rPr>
              <a:t>How does it work?</a:t>
            </a:r>
          </a:p>
          <a:p>
            <a:r>
              <a:rPr lang="en-GB" sz="3200" dirty="0" smtClean="0">
                <a:latin typeface="+mj-lt"/>
              </a:rPr>
              <a:t>Smart Contracts Introduction</a:t>
            </a:r>
          </a:p>
          <a:p>
            <a:pPr lvl="1"/>
            <a:r>
              <a:rPr lang="en-GB" sz="2800" dirty="0" smtClean="0">
                <a:latin typeface="+mj-lt"/>
              </a:rPr>
              <a:t>What is a Smart Contract?</a:t>
            </a:r>
          </a:p>
          <a:p>
            <a:pPr lvl="1"/>
            <a:r>
              <a:rPr lang="en-GB" sz="2800" dirty="0" smtClean="0">
                <a:latin typeface="+mj-lt"/>
              </a:rPr>
              <a:t>Scenario Example</a:t>
            </a:r>
          </a:p>
          <a:p>
            <a:pPr lvl="1"/>
            <a:r>
              <a:rPr lang="en-GB" sz="2800" dirty="0" smtClean="0">
                <a:latin typeface="+mj-lt"/>
              </a:rPr>
              <a:t>Traditional Contracts vs. Smart Contracts</a:t>
            </a:r>
          </a:p>
          <a:p>
            <a:pPr lvl="1"/>
            <a:r>
              <a:rPr lang="en-GB" sz="2800" dirty="0" smtClean="0">
                <a:latin typeface="+mj-lt"/>
              </a:rPr>
              <a:t>Possible applications</a:t>
            </a:r>
          </a:p>
          <a:p>
            <a:pPr lvl="1"/>
            <a:r>
              <a:rPr lang="en-GB" sz="2800" dirty="0" err="1" smtClean="0">
                <a:latin typeface="+mj-lt"/>
              </a:rPr>
              <a:t>Ethereum</a:t>
            </a:r>
            <a:r>
              <a:rPr lang="en-GB" sz="2800" dirty="0" smtClean="0">
                <a:latin typeface="+mj-lt"/>
              </a:rPr>
              <a:t>, </a:t>
            </a:r>
            <a:r>
              <a:rPr lang="en-GB" sz="2800" dirty="0" err="1" smtClean="0">
                <a:latin typeface="+mj-lt"/>
              </a:rPr>
              <a:t>Blockchain</a:t>
            </a:r>
            <a:r>
              <a:rPr lang="en-GB" sz="2800" dirty="0" smtClean="0">
                <a:latin typeface="+mj-lt"/>
              </a:rPr>
              <a:t>-based Platform</a:t>
            </a:r>
          </a:p>
          <a:p>
            <a:pPr lvl="1"/>
            <a:endParaRPr lang="en-GB" sz="28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 name="Connettore 2 3"/>
          <p:cNvCxnSpPr/>
          <p:nvPr/>
        </p:nvCxnSpPr>
        <p:spPr>
          <a:xfrm flipH="1">
            <a:off x="5586154" y="2306173"/>
            <a:ext cx="2625249" cy="280391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downLeft)">
                                      <p:cBhvr>
                                        <p:cTn id="24"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player choose 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263535"/>
            <a:ext cx="10131425" cy="52385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endParaRPr lang="en-GB" sz="2800" dirty="0" smtClean="0">
              <a:latin typeface="+mj-lt"/>
            </a:endParaRP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grew to 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does not include in blocks the transactions in order to be the last player</a:t>
            </a: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limits</a:t>
            </a: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379973"/>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4000" dirty="0" smtClean="0">
                <a:latin typeface="+mj-lt"/>
              </a:rPr>
              <a:t>E.g. </a:t>
            </a:r>
            <a:r>
              <a:rPr lang="en-GB" sz="4000" dirty="0" err="1" smtClean="0">
                <a:latin typeface="+mj-lt"/>
              </a:rPr>
              <a:t>KoTE</a:t>
            </a:r>
            <a:endParaRPr lang="en-GB" sz="4000" dirty="0" smtClean="0">
              <a:latin typeface="+mj-lt"/>
            </a:endParaRPr>
          </a:p>
          <a:p>
            <a:r>
              <a:rPr lang="en-GB" sz="4000" dirty="0" smtClean="0">
                <a:latin typeface="+mj-lt"/>
              </a:rPr>
              <a:t>Turing-complete smart contracts are slow</a:t>
            </a:r>
          </a:p>
          <a:p>
            <a:r>
              <a:rPr lang="en-GB" sz="4000" dirty="0" smtClean="0">
                <a:latin typeface="+mj-lt"/>
              </a:rPr>
              <a:t>Scaling is a moon-shot </a:t>
            </a:r>
          </a:p>
          <a:p>
            <a:r>
              <a:rPr lang="en-GB" sz="4000" dirty="0" smtClean="0">
                <a:latin typeface="+mj-lt"/>
              </a:rPr>
              <a:t>Oracles break the trust model</a:t>
            </a:r>
          </a:p>
          <a:p>
            <a:r>
              <a:rPr lang="en-GB" sz="4000" dirty="0" smtClean="0">
                <a:latin typeface="+mj-lt"/>
              </a:rPr>
              <a:t>Public </a:t>
            </a:r>
            <a:r>
              <a:rPr lang="en-GB" sz="4000" dirty="0" err="1" smtClean="0">
                <a:latin typeface="+mj-lt"/>
              </a:rPr>
              <a:t>Blockchain</a:t>
            </a:r>
            <a:r>
              <a:rPr lang="en-GB" sz="4000" dirty="0" smtClean="0">
                <a:latin typeface="+mj-lt"/>
              </a:rPr>
              <a:t> struggle to stay decentralized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5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3769</TotalTime>
  <Words>4899</Words>
  <Application>Microsoft Macintosh PowerPoint</Application>
  <PresentationFormat>Widescreen</PresentationFormat>
  <Paragraphs>698</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POSSIBLE SOLUTIONS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224</cp:revision>
  <dcterms:created xsi:type="dcterms:W3CDTF">2017-03-12T09:30:45Z</dcterms:created>
  <dcterms:modified xsi:type="dcterms:W3CDTF">2017-03-27T08:10:42Z</dcterms:modified>
</cp:coreProperties>
</file>